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3fe3fb0ece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3fe3fb0ece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3fe3fb0ece_0_8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3fe3fb0ece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311d70e7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311d70e7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choworks.i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Metaverse Development Process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linkClick r:id="rId3"/>
              </a:rPr>
              <a:t>echoworks.io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brief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An initial meeting where we will start defining the project. This includes:</a:t>
            </a:r>
            <a:endParaRPr sz="1200"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Overarching messaging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Brand feel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Theme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Deadline and delivery date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Defining product/service offering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Finding</a:t>
            </a:r>
            <a:r>
              <a:rPr lang="en" sz="1200"/>
              <a:t> examples </a:t>
            </a:r>
            <a:r>
              <a:rPr lang="en" sz="1200"/>
              <a:t>you</a:t>
            </a:r>
            <a:r>
              <a:rPr lang="en" sz="1200"/>
              <a:t> like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Finding examples you don’t like</a:t>
            </a:r>
            <a:endParaRPr sz="12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4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concept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At this stage we will present the creative brief back to you. We will take the information from the </a:t>
            </a:r>
            <a:r>
              <a:rPr lang="en" sz="1200"/>
              <a:t>briefing meeting and start to visualise it.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This stage will include:</a:t>
            </a:r>
            <a:endParaRPr sz="1200"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Concept art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Mockups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Wireframe of user experience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Wireframe of user interface</a:t>
            </a:r>
            <a:endParaRPr sz="1200"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5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development</a:t>
            </a:r>
            <a:endParaRPr/>
          </a:p>
        </p:txBody>
      </p:sp>
      <p:pic>
        <p:nvPicPr>
          <p:cNvPr id="300" name="Google Shape;3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16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2" name="Google Shape;302;p16"/>
          <p:cNvSpPr/>
          <p:nvPr/>
        </p:nvSpPr>
        <p:spPr>
          <a:xfrm rot="-984884">
            <a:off x="6615642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6"/>
          <p:cNvSpPr/>
          <p:nvPr/>
        </p:nvSpPr>
        <p:spPr>
          <a:xfrm flipH="1" rot="984884">
            <a:off x="5582028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BF9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6"/>
          <p:cNvSpPr/>
          <p:nvPr/>
        </p:nvSpPr>
        <p:spPr>
          <a:xfrm rot="-984884">
            <a:off x="4555379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274E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6"/>
          <p:cNvSpPr/>
          <p:nvPr/>
        </p:nvSpPr>
        <p:spPr>
          <a:xfrm flipH="1" rot="984884">
            <a:off x="3524734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6"/>
          <p:cNvSpPr/>
          <p:nvPr/>
        </p:nvSpPr>
        <p:spPr>
          <a:xfrm rot="-984884">
            <a:off x="2502213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4C11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6"/>
          <p:cNvSpPr/>
          <p:nvPr/>
        </p:nvSpPr>
        <p:spPr>
          <a:xfrm flipH="1" rot="984884">
            <a:off x="1471557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351C7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6"/>
          <p:cNvSpPr/>
          <p:nvPr/>
        </p:nvSpPr>
        <p:spPr>
          <a:xfrm rot="-984884">
            <a:off x="449036" y="3020880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701C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9" name="Google Shape;309;p16"/>
          <p:cNvGrpSpPr/>
          <p:nvPr/>
        </p:nvGrpSpPr>
        <p:grpSpPr>
          <a:xfrm>
            <a:off x="658945" y="1759832"/>
            <a:ext cx="1712700" cy="1246754"/>
            <a:chOff x="1072790" y="1221570"/>
            <a:chExt cx="1712700" cy="1246754"/>
          </a:xfrm>
        </p:grpSpPr>
        <p:sp>
          <p:nvSpPr>
            <p:cNvPr id="310" name="Google Shape;310;p16"/>
            <p:cNvSpPr/>
            <p:nvPr/>
          </p:nvSpPr>
          <p:spPr>
            <a:xfrm>
              <a:off x="1072790" y="122157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701C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6"/>
            <p:cNvSpPr txBox="1"/>
            <p:nvPr/>
          </p:nvSpPr>
          <p:spPr>
            <a:xfrm>
              <a:off x="1579860" y="1986924"/>
              <a:ext cx="696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800">
                  <a:solidFill>
                    <a:srgbClr val="701C7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sz="800">
                <a:solidFill>
                  <a:srgbClr val="701C7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2" name="Google Shape;312;p16"/>
            <p:cNvSpPr/>
            <p:nvPr/>
          </p:nvSpPr>
          <p:spPr>
            <a:xfrm rot="10800000">
              <a:off x="1884115" y="1920663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701C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6"/>
            <p:cNvSpPr txBox="1"/>
            <p:nvPr/>
          </p:nvSpPr>
          <p:spPr>
            <a:xfrm>
              <a:off x="1117040" y="1403970"/>
              <a:ext cx="162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3D content creation</a:t>
              </a:r>
              <a:endParaRPr sz="1000">
                <a:solidFill>
                  <a:srgbClr val="FFFFFF"/>
                </a:solidFill>
              </a:endParaRPr>
            </a:p>
          </p:txBody>
        </p:sp>
        <p:sp>
          <p:nvSpPr>
            <p:cNvPr id="314" name="Google Shape;314;p16"/>
            <p:cNvSpPr/>
            <p:nvPr/>
          </p:nvSpPr>
          <p:spPr>
            <a:xfrm rot="-1789476">
              <a:off x="1846080" y="2278597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701C7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5" name="Google Shape;315;p16"/>
          <p:cNvGrpSpPr/>
          <p:nvPr/>
        </p:nvGrpSpPr>
        <p:grpSpPr>
          <a:xfrm>
            <a:off x="6832945" y="1759832"/>
            <a:ext cx="1712700" cy="1246754"/>
            <a:chOff x="6832945" y="1759832"/>
            <a:chExt cx="1712700" cy="1246754"/>
          </a:xfrm>
        </p:grpSpPr>
        <p:grpSp>
          <p:nvGrpSpPr>
            <p:cNvPr id="316" name="Google Shape;316;p16"/>
            <p:cNvGrpSpPr/>
            <p:nvPr/>
          </p:nvGrpSpPr>
          <p:grpSpPr>
            <a:xfrm>
              <a:off x="6832945" y="1759832"/>
              <a:ext cx="1712700" cy="1246754"/>
              <a:chOff x="5201245" y="1221570"/>
              <a:chExt cx="1712700" cy="1246754"/>
            </a:xfrm>
          </p:grpSpPr>
          <p:sp>
            <p:nvSpPr>
              <p:cNvPr id="317" name="Google Shape;317;p16"/>
              <p:cNvSpPr/>
              <p:nvPr/>
            </p:nvSpPr>
            <p:spPr>
              <a:xfrm rot="-1789476">
                <a:off x="5977648" y="2278597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4A86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6"/>
              <p:cNvSpPr txBox="1"/>
              <p:nvPr/>
            </p:nvSpPr>
            <p:spPr>
              <a:xfrm>
                <a:off x="5721781" y="1986924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7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19" name="Google Shape;319;p16"/>
              <p:cNvSpPr/>
              <p:nvPr/>
            </p:nvSpPr>
            <p:spPr>
              <a:xfrm>
                <a:off x="5201245" y="122157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16"/>
              <p:cNvSpPr/>
              <p:nvPr/>
            </p:nvSpPr>
            <p:spPr>
              <a:xfrm rot="10800000">
                <a:off x="6012570" y="1920663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1" name="Google Shape;321;p16"/>
            <p:cNvSpPr txBox="1"/>
            <p:nvPr/>
          </p:nvSpPr>
          <p:spPr>
            <a:xfrm>
              <a:off x="6877195" y="1942232"/>
              <a:ext cx="162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Delivery</a:t>
              </a:r>
              <a:endParaRPr sz="1000">
                <a:solidFill>
                  <a:schemeClr val="lt1"/>
                </a:solidFill>
              </a:endParaRPr>
            </a:p>
          </p:txBody>
        </p:sp>
      </p:grpSp>
      <p:grpSp>
        <p:nvGrpSpPr>
          <p:cNvPr id="322" name="Google Shape;322;p16"/>
          <p:cNvGrpSpPr/>
          <p:nvPr/>
        </p:nvGrpSpPr>
        <p:grpSpPr>
          <a:xfrm>
            <a:off x="2704690" y="1759832"/>
            <a:ext cx="1712700" cy="1246754"/>
            <a:chOff x="2704690" y="1759832"/>
            <a:chExt cx="1712700" cy="1246754"/>
          </a:xfrm>
        </p:grpSpPr>
        <p:grpSp>
          <p:nvGrpSpPr>
            <p:cNvPr id="323" name="Google Shape;323;p16"/>
            <p:cNvGrpSpPr/>
            <p:nvPr/>
          </p:nvGrpSpPr>
          <p:grpSpPr>
            <a:xfrm>
              <a:off x="2704690" y="1759832"/>
              <a:ext cx="1712700" cy="1246754"/>
              <a:chOff x="3123140" y="1221570"/>
              <a:chExt cx="1712700" cy="1246754"/>
            </a:xfrm>
          </p:grpSpPr>
          <p:sp>
            <p:nvSpPr>
              <p:cNvPr id="324" name="Google Shape;324;p16"/>
              <p:cNvSpPr/>
              <p:nvPr/>
            </p:nvSpPr>
            <p:spPr>
              <a:xfrm rot="-1789476">
                <a:off x="3899258" y="2278597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4C113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6"/>
              <p:cNvSpPr txBox="1"/>
              <p:nvPr/>
            </p:nvSpPr>
            <p:spPr>
              <a:xfrm>
                <a:off x="3635571" y="1986924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3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6" name="Google Shape;326;p16"/>
              <p:cNvSpPr/>
              <p:nvPr/>
            </p:nvSpPr>
            <p:spPr>
              <a:xfrm>
                <a:off x="3123140" y="122157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741B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6"/>
              <p:cNvSpPr/>
              <p:nvPr/>
            </p:nvSpPr>
            <p:spPr>
              <a:xfrm rot="10800000">
                <a:off x="3934465" y="1920663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741B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8" name="Google Shape;328;p16"/>
            <p:cNvSpPr txBox="1"/>
            <p:nvPr/>
          </p:nvSpPr>
          <p:spPr>
            <a:xfrm>
              <a:off x="2748940" y="1942232"/>
              <a:ext cx="162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Server setup</a:t>
              </a:r>
              <a:endParaRPr sz="1000">
                <a:solidFill>
                  <a:schemeClr val="lt1"/>
                </a:solidFill>
              </a:endParaRPr>
            </a:p>
          </p:txBody>
        </p:sp>
      </p:grpSp>
      <p:grpSp>
        <p:nvGrpSpPr>
          <p:cNvPr id="329" name="Google Shape;329;p16"/>
          <p:cNvGrpSpPr/>
          <p:nvPr/>
        </p:nvGrpSpPr>
        <p:grpSpPr>
          <a:xfrm>
            <a:off x="1696290" y="3081688"/>
            <a:ext cx="1712700" cy="1230715"/>
            <a:chOff x="1696290" y="3081688"/>
            <a:chExt cx="1712700" cy="1230715"/>
          </a:xfrm>
        </p:grpSpPr>
        <p:grpSp>
          <p:nvGrpSpPr>
            <p:cNvPr id="330" name="Google Shape;330;p16"/>
            <p:cNvGrpSpPr/>
            <p:nvPr/>
          </p:nvGrpSpPr>
          <p:grpSpPr>
            <a:xfrm>
              <a:off x="1696290" y="3081688"/>
              <a:ext cx="1712700" cy="1230715"/>
              <a:chOff x="4165140" y="2543425"/>
              <a:chExt cx="1712700" cy="1230715"/>
            </a:xfrm>
          </p:grpSpPr>
          <p:sp>
            <p:nvSpPr>
              <p:cNvPr id="331" name="Google Shape;331;p16"/>
              <p:cNvSpPr/>
              <p:nvPr/>
            </p:nvSpPr>
            <p:spPr>
              <a:xfrm rot="-1789476">
                <a:off x="4941257" y="2572699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2012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6"/>
              <p:cNvSpPr txBox="1"/>
              <p:nvPr/>
            </p:nvSpPr>
            <p:spPr>
              <a:xfrm>
                <a:off x="4665129" y="2737212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2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3" name="Google Shape;333;p16"/>
              <p:cNvSpPr/>
              <p:nvPr/>
            </p:nvSpPr>
            <p:spPr>
              <a:xfrm>
                <a:off x="4165140" y="307064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351C7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6"/>
              <p:cNvSpPr/>
              <p:nvPr/>
            </p:nvSpPr>
            <p:spPr>
              <a:xfrm>
                <a:off x="4976490" y="3005991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20124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35" name="Google Shape;335;p16"/>
            <p:cNvSpPr txBox="1"/>
            <p:nvPr/>
          </p:nvSpPr>
          <p:spPr>
            <a:xfrm>
              <a:off x="1740540" y="3702803"/>
              <a:ext cx="1624200" cy="5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World building and environment creation</a:t>
              </a:r>
              <a:endPara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6" name="Google Shape;336;p16"/>
          <p:cNvGrpSpPr/>
          <p:nvPr/>
        </p:nvGrpSpPr>
        <p:grpSpPr>
          <a:xfrm>
            <a:off x="3746690" y="3081688"/>
            <a:ext cx="1712700" cy="1230715"/>
            <a:chOff x="3746690" y="3081688"/>
            <a:chExt cx="1712700" cy="1230715"/>
          </a:xfrm>
        </p:grpSpPr>
        <p:grpSp>
          <p:nvGrpSpPr>
            <p:cNvPr id="337" name="Google Shape;337;p16"/>
            <p:cNvGrpSpPr/>
            <p:nvPr/>
          </p:nvGrpSpPr>
          <p:grpSpPr>
            <a:xfrm>
              <a:off x="3746690" y="3081688"/>
              <a:ext cx="1712700" cy="1230715"/>
              <a:chOff x="4165140" y="2543425"/>
              <a:chExt cx="1712700" cy="1230715"/>
            </a:xfrm>
          </p:grpSpPr>
          <p:sp>
            <p:nvSpPr>
              <p:cNvPr id="338" name="Google Shape;338;p16"/>
              <p:cNvSpPr/>
              <p:nvPr/>
            </p:nvSpPr>
            <p:spPr>
              <a:xfrm rot="-1789476">
                <a:off x="4941257" y="2572699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7376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6"/>
              <p:cNvSpPr txBox="1"/>
              <p:nvPr/>
            </p:nvSpPr>
            <p:spPr>
              <a:xfrm>
                <a:off x="4665129" y="2737212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4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0" name="Google Shape;340;p16"/>
              <p:cNvSpPr/>
              <p:nvPr/>
            </p:nvSpPr>
            <p:spPr>
              <a:xfrm>
                <a:off x="4165140" y="307064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07376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16"/>
              <p:cNvSpPr/>
              <p:nvPr/>
            </p:nvSpPr>
            <p:spPr>
              <a:xfrm>
                <a:off x="4976490" y="3005991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07376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42" name="Google Shape;342;p16"/>
            <p:cNvSpPr txBox="1"/>
            <p:nvPr/>
          </p:nvSpPr>
          <p:spPr>
            <a:xfrm>
              <a:off x="3790940" y="3702803"/>
              <a:ext cx="1624200" cy="5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User controls/interface development</a:t>
              </a:r>
              <a:endParaRPr sz="1000">
                <a:solidFill>
                  <a:schemeClr val="lt1"/>
                </a:solidFill>
              </a:endParaRPr>
            </a:p>
          </p:txBody>
        </p:sp>
      </p:grpSp>
      <p:grpSp>
        <p:nvGrpSpPr>
          <p:cNvPr id="343" name="Google Shape;343;p16"/>
          <p:cNvGrpSpPr/>
          <p:nvPr/>
        </p:nvGrpSpPr>
        <p:grpSpPr>
          <a:xfrm>
            <a:off x="4772245" y="1759832"/>
            <a:ext cx="1712700" cy="1246754"/>
            <a:chOff x="4772245" y="1759832"/>
            <a:chExt cx="1712700" cy="1246754"/>
          </a:xfrm>
        </p:grpSpPr>
        <p:grpSp>
          <p:nvGrpSpPr>
            <p:cNvPr id="344" name="Google Shape;344;p16"/>
            <p:cNvGrpSpPr/>
            <p:nvPr/>
          </p:nvGrpSpPr>
          <p:grpSpPr>
            <a:xfrm>
              <a:off x="4772245" y="1759832"/>
              <a:ext cx="1712700" cy="1246754"/>
              <a:chOff x="5201245" y="1221570"/>
              <a:chExt cx="1712700" cy="1246754"/>
            </a:xfrm>
          </p:grpSpPr>
          <p:sp>
            <p:nvSpPr>
              <p:cNvPr id="345" name="Google Shape;345;p16"/>
              <p:cNvSpPr/>
              <p:nvPr/>
            </p:nvSpPr>
            <p:spPr>
              <a:xfrm rot="-1789476">
                <a:off x="5977648" y="2278597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274E1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6"/>
              <p:cNvSpPr txBox="1"/>
              <p:nvPr/>
            </p:nvSpPr>
            <p:spPr>
              <a:xfrm>
                <a:off x="5721781" y="1986924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5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7" name="Google Shape;347;p16"/>
              <p:cNvSpPr/>
              <p:nvPr/>
            </p:nvSpPr>
            <p:spPr>
              <a:xfrm>
                <a:off x="5201245" y="122157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274E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6"/>
              <p:cNvSpPr/>
              <p:nvPr/>
            </p:nvSpPr>
            <p:spPr>
              <a:xfrm rot="10800000">
                <a:off x="6012570" y="1920663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274E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49" name="Google Shape;349;p16"/>
            <p:cNvSpPr txBox="1"/>
            <p:nvPr/>
          </p:nvSpPr>
          <p:spPr>
            <a:xfrm>
              <a:off x="4816495" y="1942232"/>
              <a:ext cx="162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Interactive development</a:t>
              </a:r>
              <a:endParaRPr sz="1000">
                <a:solidFill>
                  <a:schemeClr val="lt1"/>
                </a:solidFill>
              </a:endParaRPr>
            </a:p>
          </p:txBody>
        </p:sp>
      </p:grpSp>
      <p:grpSp>
        <p:nvGrpSpPr>
          <p:cNvPr id="350" name="Google Shape;350;p16"/>
          <p:cNvGrpSpPr/>
          <p:nvPr/>
        </p:nvGrpSpPr>
        <p:grpSpPr>
          <a:xfrm>
            <a:off x="5797103" y="3081688"/>
            <a:ext cx="1712700" cy="1230715"/>
            <a:chOff x="5797103" y="3081688"/>
            <a:chExt cx="1712700" cy="1230715"/>
          </a:xfrm>
        </p:grpSpPr>
        <p:grpSp>
          <p:nvGrpSpPr>
            <p:cNvPr id="351" name="Google Shape;351;p16"/>
            <p:cNvGrpSpPr/>
            <p:nvPr/>
          </p:nvGrpSpPr>
          <p:grpSpPr>
            <a:xfrm>
              <a:off x="5797103" y="3081688"/>
              <a:ext cx="1712700" cy="1230715"/>
              <a:chOff x="6282830" y="2543425"/>
              <a:chExt cx="1712700" cy="1230715"/>
            </a:xfrm>
          </p:grpSpPr>
          <p:sp>
            <p:nvSpPr>
              <p:cNvPr id="352" name="Google Shape;352;p16"/>
              <p:cNvSpPr/>
              <p:nvPr/>
            </p:nvSpPr>
            <p:spPr>
              <a:xfrm rot="-1789476">
                <a:off x="7058947" y="2572699"/>
                <a:ext cx="160451" cy="160451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BF9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Google Shape;353;p16"/>
              <p:cNvSpPr txBox="1"/>
              <p:nvPr/>
            </p:nvSpPr>
            <p:spPr>
              <a:xfrm>
                <a:off x="6782819" y="2737212"/>
                <a:ext cx="696900" cy="2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n" sz="800">
                    <a:solidFill>
                      <a:srgbClr val="5E5E5E"/>
                    </a:solidFill>
                    <a:latin typeface="Roboto"/>
                    <a:ea typeface="Roboto"/>
                    <a:cs typeface="Roboto"/>
                    <a:sym typeface="Roboto"/>
                  </a:rPr>
                  <a:t>6</a:t>
                </a:r>
                <a:endParaRPr b="1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54" name="Google Shape;354;p16"/>
              <p:cNvSpPr/>
              <p:nvPr/>
            </p:nvSpPr>
            <p:spPr>
              <a:xfrm>
                <a:off x="6282830" y="3070640"/>
                <a:ext cx="1712700" cy="703500"/>
              </a:xfrm>
              <a:prstGeom prst="roundRect">
                <a:avLst>
                  <a:gd fmla="val 4485" name="adj"/>
                </a:avLst>
              </a:prstGeom>
              <a:solidFill>
                <a:srgbClr val="B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6"/>
              <p:cNvSpPr/>
              <p:nvPr/>
            </p:nvSpPr>
            <p:spPr>
              <a:xfrm>
                <a:off x="7094180" y="3005991"/>
                <a:ext cx="90000" cy="67500"/>
              </a:xfrm>
              <a:prstGeom prst="triangle">
                <a:avLst>
                  <a:gd fmla="val 50000" name="adj"/>
                </a:avLst>
              </a:prstGeom>
              <a:solidFill>
                <a:srgbClr val="B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56" name="Google Shape;356;p16"/>
            <p:cNvSpPr txBox="1"/>
            <p:nvPr/>
          </p:nvSpPr>
          <p:spPr>
            <a:xfrm>
              <a:off x="5841353" y="3791303"/>
              <a:ext cx="162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Deployment testing</a:t>
              </a:r>
              <a:endParaRPr sz="1000"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