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embeddedFontLst>
    <p:embeddedFont>
      <p:font typeface="Nunito"/>
      <p:regular r:id="rId9"/>
      <p:bold r:id="rId10"/>
      <p:italic r:id="rId11"/>
      <p:boldItalic r:id="rId12"/>
    </p:embeddedFont>
    <p:embeddedFont>
      <p:font typeface="Maven Pro"/>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italic.fntdata"/><Relationship Id="rId10" Type="http://schemas.openxmlformats.org/officeDocument/2006/relationships/font" Target="fonts/Nunito-bold.fntdata"/><Relationship Id="rId13" Type="http://schemas.openxmlformats.org/officeDocument/2006/relationships/font" Target="fonts/MavenPro-regular.fntdata"/><Relationship Id="rId12" Type="http://schemas.openxmlformats.org/officeDocument/2006/relationships/font" Target="fonts/Nuni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Nunito-regular.fntdata"/><Relationship Id="rId14" Type="http://schemas.openxmlformats.org/officeDocument/2006/relationships/font" Target="fonts/MavenPro-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13fe4efc000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13fe4efc000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13fe3fb0ece_0_2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13fe3fb0ece_0_2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echoworks.i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What is the Metaverse?</a:t>
            </a:r>
            <a:endParaRPr/>
          </a:p>
        </p:txBody>
      </p:sp>
      <p:sp>
        <p:nvSpPr>
          <p:cNvPr id="278" name="Google Shape;278;p13"/>
          <p:cNvSpPr txBox="1"/>
          <p:nvPr/>
        </p:nvSpPr>
        <p:spPr>
          <a:xfrm>
            <a:off x="824000" y="3596300"/>
            <a:ext cx="4255500" cy="6954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0"/>
              </a:spcAft>
              <a:buNone/>
            </a:pPr>
            <a:r>
              <a:rPr lang="en" sz="1600" u="sng">
                <a:solidFill>
                  <a:srgbClr val="FFFFFF"/>
                </a:solidFill>
                <a:latin typeface="Nunito"/>
                <a:ea typeface="Nunito"/>
                <a:cs typeface="Nunito"/>
                <a:sym typeface="Nunito"/>
                <a:hlinkClick r:id="rId3">
                  <a:extLst>
                    <a:ext uri="{A12FA001-AC4F-418D-AE19-62706E023703}">
                      <ahyp:hlinkClr val="tx"/>
                    </a:ext>
                  </a:extLst>
                </a:hlinkClick>
              </a:rPr>
              <a:t>echoworks.io</a:t>
            </a:r>
            <a:endParaRPr sz="1600">
              <a:solidFill>
                <a:srgbClr val="FFFFFF"/>
              </a:solidFill>
              <a:latin typeface="Nunito"/>
              <a:ea typeface="Nunito"/>
              <a:cs typeface="Nunito"/>
              <a:sym typeface="Nuni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is the Metaverse?</a:t>
            </a:r>
            <a:endParaRPr/>
          </a:p>
        </p:txBody>
      </p:sp>
      <p:sp>
        <p:nvSpPr>
          <p:cNvPr id="284" name="Google Shape;284;p1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200"/>
              <a:t>The metaverse is the popular term used to describe the next significant paradigm for how we use digital technologies and networks to interact and collaborate with others and have virtual experiences of all kinds.</a:t>
            </a:r>
            <a:endParaRPr sz="1200"/>
          </a:p>
          <a:p>
            <a:pPr indent="0" lvl="0" marL="0" rtl="0" algn="l">
              <a:spcBef>
                <a:spcPts val="1200"/>
              </a:spcBef>
              <a:spcAft>
                <a:spcPts val="1200"/>
              </a:spcAft>
              <a:buNone/>
            </a:pPr>
            <a:r>
              <a:rPr lang="en" sz="1200"/>
              <a:t>The Metaverse is a virtual world that uses blockchain technology, augmented reality, virtual reality, digital assets, toe</a:t>
            </a:r>
            <a:endParaRPr sz="1200"/>
          </a:p>
        </p:txBody>
      </p:sp>
      <p:pic>
        <p:nvPicPr>
          <p:cNvPr id="285" name="Google Shape;285;p14"/>
          <p:cNvPicPr preferRelativeResize="0"/>
          <p:nvPr/>
        </p:nvPicPr>
        <p:blipFill>
          <a:blip r:embed="rId3">
            <a:alphaModFix/>
          </a:blip>
          <a:stretch>
            <a:fillRect/>
          </a:stretch>
        </p:blipFill>
        <p:spPr>
          <a:xfrm>
            <a:off x="8621850" y="152400"/>
            <a:ext cx="369750" cy="369750"/>
          </a:xfrm>
          <a:prstGeom prst="rect">
            <a:avLst/>
          </a:prstGeom>
          <a:noFill/>
          <a:ln>
            <a:noFill/>
          </a:ln>
        </p:spPr>
      </p:pic>
      <p:sp>
        <p:nvSpPr>
          <p:cNvPr id="286" name="Google Shape;286;p14"/>
          <p:cNvSpPr txBox="1"/>
          <p:nvPr>
            <p:ph idx="1" type="body"/>
          </p:nvPr>
        </p:nvSpPr>
        <p:spPr>
          <a:xfrm>
            <a:off x="8043900" y="4773900"/>
            <a:ext cx="1050900" cy="369600"/>
          </a:xfrm>
          <a:prstGeom prst="rect">
            <a:avLst/>
          </a:prstGeom>
        </p:spPr>
        <p:txBody>
          <a:bodyPr anchorCtr="0" anchor="t" bIns="91425" lIns="91425" spcFirstLastPara="1" rIns="91425" wrap="square" tIns="91425">
            <a:normAutofit fontScale="92500"/>
          </a:bodyPr>
          <a:lstStyle/>
          <a:p>
            <a:pPr indent="0" lvl="0" marL="0" rtl="0" algn="r">
              <a:spcBef>
                <a:spcPts val="0"/>
              </a:spcBef>
              <a:spcAft>
                <a:spcPts val="1200"/>
              </a:spcAft>
              <a:buNone/>
            </a:pPr>
            <a:r>
              <a:rPr lang="en" sz="1200">
                <a:solidFill>
                  <a:srgbClr val="666666"/>
                </a:solidFill>
              </a:rPr>
              <a:t>echoworks.io</a:t>
            </a:r>
            <a:endParaRPr sz="1200">
              <a:solidFill>
                <a:srgbClr val="6666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1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An overview of the Metaverse </a:t>
            </a:r>
            <a:r>
              <a:rPr lang="en"/>
              <a:t>market</a:t>
            </a:r>
            <a:endParaRPr/>
          </a:p>
        </p:txBody>
      </p:sp>
      <p:sp>
        <p:nvSpPr>
          <p:cNvPr id="292" name="Google Shape;292;p15"/>
          <p:cNvSpPr txBox="1"/>
          <p:nvPr>
            <p:ph idx="1" type="body"/>
          </p:nvPr>
        </p:nvSpPr>
        <p:spPr>
          <a:xfrm>
            <a:off x="1303800" y="1990050"/>
            <a:ext cx="7030500" cy="291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200"/>
              <a:t>With global giants like Meta (formally known as Facebook) investing heavily into the Metaverse, it is no surprise that interest in this technology has boomed over the last 12 months.</a:t>
            </a:r>
            <a:endParaRPr sz="1200"/>
          </a:p>
          <a:p>
            <a:pPr indent="0" lvl="0" marL="0" rtl="0" algn="l">
              <a:spcBef>
                <a:spcPts val="1200"/>
              </a:spcBef>
              <a:spcAft>
                <a:spcPts val="0"/>
              </a:spcAft>
              <a:buNone/>
            </a:pPr>
            <a:r>
              <a:rPr lang="en" sz="1200"/>
              <a:t>Google announced that monthly searches for the term “metaverse” increased 10x from 2020 - 2021.</a:t>
            </a:r>
            <a:endParaRPr sz="1200"/>
          </a:p>
          <a:p>
            <a:pPr indent="0" lvl="0" marL="0" rtl="0" algn="l">
              <a:spcBef>
                <a:spcPts val="1200"/>
              </a:spcBef>
              <a:spcAft>
                <a:spcPts val="1200"/>
              </a:spcAft>
              <a:buNone/>
            </a:pPr>
            <a:r>
              <a:rPr lang="en" sz="1200"/>
              <a:t>Big brands have already started to realise the potential of embracing the Metaverse. Coca-Cola, Samsung, Gucci and Nike are a few of the front runners in adopting the Metaverse.</a:t>
            </a:r>
            <a:endParaRPr sz="1200"/>
          </a:p>
        </p:txBody>
      </p:sp>
      <p:pic>
        <p:nvPicPr>
          <p:cNvPr id="293" name="Google Shape;293;p15"/>
          <p:cNvPicPr preferRelativeResize="0"/>
          <p:nvPr/>
        </p:nvPicPr>
        <p:blipFill>
          <a:blip r:embed="rId3">
            <a:alphaModFix/>
          </a:blip>
          <a:stretch>
            <a:fillRect/>
          </a:stretch>
        </p:blipFill>
        <p:spPr>
          <a:xfrm>
            <a:off x="8621850" y="152400"/>
            <a:ext cx="369750" cy="369750"/>
          </a:xfrm>
          <a:prstGeom prst="rect">
            <a:avLst/>
          </a:prstGeom>
          <a:noFill/>
          <a:ln>
            <a:noFill/>
          </a:ln>
        </p:spPr>
      </p:pic>
      <p:sp>
        <p:nvSpPr>
          <p:cNvPr id="294" name="Google Shape;294;p15"/>
          <p:cNvSpPr txBox="1"/>
          <p:nvPr>
            <p:ph idx="1" type="body"/>
          </p:nvPr>
        </p:nvSpPr>
        <p:spPr>
          <a:xfrm>
            <a:off x="8043900" y="4773900"/>
            <a:ext cx="1050900" cy="369600"/>
          </a:xfrm>
          <a:prstGeom prst="rect">
            <a:avLst/>
          </a:prstGeom>
        </p:spPr>
        <p:txBody>
          <a:bodyPr anchorCtr="0" anchor="t" bIns="91425" lIns="91425" spcFirstLastPara="1" rIns="91425" wrap="square" tIns="91425">
            <a:normAutofit fontScale="92500"/>
          </a:bodyPr>
          <a:lstStyle/>
          <a:p>
            <a:pPr indent="0" lvl="0" marL="0" rtl="0" algn="r">
              <a:spcBef>
                <a:spcPts val="0"/>
              </a:spcBef>
              <a:spcAft>
                <a:spcPts val="1200"/>
              </a:spcAft>
              <a:buNone/>
            </a:pPr>
            <a:r>
              <a:rPr lang="en" sz="1200">
                <a:solidFill>
                  <a:srgbClr val="666666"/>
                </a:solidFill>
              </a:rPr>
              <a:t>echoworks.io</a:t>
            </a:r>
            <a:endParaRPr sz="1200">
              <a:solidFill>
                <a:srgbClr val="666666"/>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